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3" r:id="rId3"/>
  </p:sldMasterIdLst>
  <p:notesMasterIdLst>
    <p:notesMasterId r:id="rId29"/>
  </p:notesMasterIdLst>
  <p:sldIdLst>
    <p:sldId id="256" r:id="rId4"/>
    <p:sldId id="282" r:id="rId5"/>
    <p:sldId id="405" r:id="rId6"/>
    <p:sldId id="279" r:id="rId7"/>
    <p:sldId id="280" r:id="rId8"/>
    <p:sldId id="394" r:id="rId9"/>
    <p:sldId id="278" r:id="rId10"/>
    <p:sldId id="409" r:id="rId11"/>
    <p:sldId id="272" r:id="rId12"/>
    <p:sldId id="406" r:id="rId13"/>
    <p:sldId id="258" r:id="rId14"/>
    <p:sldId id="262" r:id="rId15"/>
    <p:sldId id="263" r:id="rId16"/>
    <p:sldId id="273" r:id="rId17"/>
    <p:sldId id="264" r:id="rId18"/>
    <p:sldId id="407" r:id="rId19"/>
    <p:sldId id="265" r:id="rId20"/>
    <p:sldId id="266" r:id="rId21"/>
    <p:sldId id="408" r:id="rId22"/>
    <p:sldId id="267" r:id="rId23"/>
    <p:sldId id="268" r:id="rId24"/>
    <p:sldId id="269" r:id="rId25"/>
    <p:sldId id="270" r:id="rId26"/>
    <p:sldId id="271" r:id="rId27"/>
    <p:sldId id="275" r:id="rId2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9">
          <p15:clr>
            <a:srgbClr val="A4A3A4"/>
          </p15:clr>
        </p15:guide>
        <p15:guide id="2" pos="287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83" autoAdjust="0"/>
    <p:restoredTop sz="94726" autoAdjust="0"/>
  </p:normalViewPr>
  <p:slideViewPr>
    <p:cSldViewPr snapToGrid="0" snapToObjects="1" showGuides="1">
      <p:cViewPr varScale="1">
        <p:scale>
          <a:sx n="142" d="100"/>
          <a:sy n="142" d="100"/>
        </p:scale>
        <p:origin x="366" y="126"/>
      </p:cViewPr>
      <p:guideLst>
        <p:guide orient="horz" pos="3239"/>
        <p:guide pos="28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927267424905214E-2"/>
          <c:y val="8.0945836315915051E-2"/>
          <c:w val="0.90877643627879845"/>
          <c:h val="0.6818997992897946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Lbls>
            <c:dLbl>
              <c:idx val="41"/>
              <c:layout>
                <c:manualLayout>
                  <c:x val="-3.1289157037188639E-2"/>
                  <c:y val="-1.69623001670245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525-4CE5-B28A-8C0433BDEA7E}"/>
                </c:ext>
              </c:extLst>
            </c:dLbl>
            <c:dLbl>
              <c:idx val="4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-2220000"/>
                <a:lstStyle/>
                <a:p>
                  <a:pPr>
                    <a:defRPr sz="1200" b="1"/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525-4CE5-B28A-8C0433BDEA7E}"/>
                </c:ext>
              </c:extLst>
            </c:dLbl>
            <c:dLbl>
              <c:idx val="4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-2220000"/>
                <a:lstStyle/>
                <a:p>
                  <a:pPr>
                    <a:defRPr sz="1400" b="1"/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3525-4CE5-B28A-8C0433BDEA7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2220000"/>
              <a:lstStyle/>
              <a:p>
                <a:pPr>
                  <a:defRPr sz="1100" b="1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name>6 Period Moving Average</c:name>
            <c:trendlineType val="movingAvg"/>
            <c:period val="6"/>
            <c:dispRSqr val="0"/>
            <c:dispEq val="0"/>
          </c:trendline>
          <c:cat>
            <c:strRef>
              <c:f>Sheet1!$A$2:$A$44</c:f>
              <c:strCache>
                <c:ptCount val="43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Q1 2013</c:v>
                </c:pt>
                <c:pt idx="13">
                  <c:v>Q2 2013</c:v>
                </c:pt>
                <c:pt idx="14">
                  <c:v>Q3 2013</c:v>
                </c:pt>
                <c:pt idx="15">
                  <c:v>Q4 2013</c:v>
                </c:pt>
                <c:pt idx="16">
                  <c:v>Q1 2014</c:v>
                </c:pt>
                <c:pt idx="17">
                  <c:v>Q2 2014</c:v>
                </c:pt>
                <c:pt idx="18">
                  <c:v>Q3 2014</c:v>
                </c:pt>
                <c:pt idx="19">
                  <c:v>Q4 2014</c:v>
                </c:pt>
                <c:pt idx="20">
                  <c:v>Q1 2015</c:v>
                </c:pt>
                <c:pt idx="21">
                  <c:v>Q2 2015</c:v>
                </c:pt>
                <c:pt idx="22">
                  <c:v>Q3 2015</c:v>
                </c:pt>
                <c:pt idx="23">
                  <c:v>Q4 2015</c:v>
                </c:pt>
                <c:pt idx="24">
                  <c:v>Q1 2016</c:v>
                </c:pt>
                <c:pt idx="25">
                  <c:v>Q2 2016</c:v>
                </c:pt>
                <c:pt idx="26">
                  <c:v>Q3 2016</c:v>
                </c:pt>
                <c:pt idx="27">
                  <c:v>Q4 2016</c:v>
                </c:pt>
                <c:pt idx="28">
                  <c:v>Q1 2017</c:v>
                </c:pt>
                <c:pt idx="29">
                  <c:v>Q2 2017</c:v>
                </c:pt>
                <c:pt idx="30">
                  <c:v>Q3 2017</c:v>
                </c:pt>
                <c:pt idx="31">
                  <c:v>Q4 2017</c:v>
                </c:pt>
                <c:pt idx="32">
                  <c:v>Q1 2018</c:v>
                </c:pt>
                <c:pt idx="33">
                  <c:v>Q2 2018</c:v>
                </c:pt>
                <c:pt idx="34">
                  <c:v>Q3 2018</c:v>
                </c:pt>
                <c:pt idx="35">
                  <c:v>Q4 2018</c:v>
                </c:pt>
                <c:pt idx="36">
                  <c:v>Q1 2019</c:v>
                </c:pt>
                <c:pt idx="37">
                  <c:v>Q2 2019</c:v>
                </c:pt>
                <c:pt idx="38">
                  <c:v>Q3 2019</c:v>
                </c:pt>
                <c:pt idx="39">
                  <c:v>Q4 2019</c:v>
                </c:pt>
                <c:pt idx="40">
                  <c:v>Q1 2020</c:v>
                </c:pt>
                <c:pt idx="41">
                  <c:v>Q2 2020</c:v>
                </c:pt>
                <c:pt idx="42">
                  <c:v>Q3 2020</c:v>
                </c:pt>
              </c:strCache>
            </c:strRef>
          </c:cat>
          <c:val>
            <c:numRef>
              <c:f>Sheet1!$B$2:$B$44</c:f>
              <c:numCache>
                <c:formatCode>General</c:formatCode>
                <c:ptCount val="43"/>
                <c:pt idx="0">
                  <c:v>100</c:v>
                </c:pt>
                <c:pt idx="1">
                  <c:v>95</c:v>
                </c:pt>
                <c:pt idx="2">
                  <c:v>97</c:v>
                </c:pt>
                <c:pt idx="3">
                  <c:v>106</c:v>
                </c:pt>
                <c:pt idx="4">
                  <c:v>111</c:v>
                </c:pt>
                <c:pt idx="5">
                  <c:v>114</c:v>
                </c:pt>
                <c:pt idx="6">
                  <c:v>108</c:v>
                </c:pt>
                <c:pt idx="7">
                  <c:v>96</c:v>
                </c:pt>
                <c:pt idx="8">
                  <c:v>79</c:v>
                </c:pt>
                <c:pt idx="9">
                  <c:v>90</c:v>
                </c:pt>
                <c:pt idx="10">
                  <c:v>94</c:v>
                </c:pt>
                <c:pt idx="11">
                  <c:v>100</c:v>
                </c:pt>
                <c:pt idx="12">
                  <c:v>103</c:v>
                </c:pt>
                <c:pt idx="13">
                  <c:v>110</c:v>
                </c:pt>
                <c:pt idx="14">
                  <c:v>111</c:v>
                </c:pt>
                <c:pt idx="15">
                  <c:v>113</c:v>
                </c:pt>
                <c:pt idx="16">
                  <c:v>114</c:v>
                </c:pt>
                <c:pt idx="17">
                  <c:v>113</c:v>
                </c:pt>
                <c:pt idx="18">
                  <c:v>112</c:v>
                </c:pt>
                <c:pt idx="19">
                  <c:v>114</c:v>
                </c:pt>
                <c:pt idx="20">
                  <c:v>115</c:v>
                </c:pt>
                <c:pt idx="21">
                  <c:v>112</c:v>
                </c:pt>
                <c:pt idx="22">
                  <c:v>112</c:v>
                </c:pt>
                <c:pt idx="23">
                  <c:v>114</c:v>
                </c:pt>
                <c:pt idx="24">
                  <c:v>111</c:v>
                </c:pt>
                <c:pt idx="25">
                  <c:v>111</c:v>
                </c:pt>
                <c:pt idx="26">
                  <c:v>113</c:v>
                </c:pt>
                <c:pt idx="27">
                  <c:v>115</c:v>
                </c:pt>
                <c:pt idx="28">
                  <c:v>116</c:v>
                </c:pt>
                <c:pt idx="29">
                  <c:v>113</c:v>
                </c:pt>
                <c:pt idx="30">
                  <c:v>111</c:v>
                </c:pt>
                <c:pt idx="31">
                  <c:v>114</c:v>
                </c:pt>
                <c:pt idx="32">
                  <c:v>115</c:v>
                </c:pt>
                <c:pt idx="33" formatCode="_(* #,##0.00_);_(* \(#,##0.00\);_(* &quot;-&quot;??_);_(@_)">
                  <c:v>116</c:v>
                </c:pt>
                <c:pt idx="34" formatCode="_(* #,##0.00_);_(* \(#,##0.00\);_(* &quot;-&quot;??_);_(@_)">
                  <c:v>117</c:v>
                </c:pt>
                <c:pt idx="35">
                  <c:v>115</c:v>
                </c:pt>
                <c:pt idx="36" formatCode="_(* #,##0.00_);_(* \(#,##0.00\);_(* &quot;-&quot;??_);_(@_)">
                  <c:v>113</c:v>
                </c:pt>
                <c:pt idx="37" formatCode="_(* #,##0.00_);_(* \(#,##0.00\);_(* &quot;-&quot;??_);_(@_)">
                  <c:v>111</c:v>
                </c:pt>
                <c:pt idx="38" formatCode="_(* #,##0.00_);_(* \(#,##0.00\);_(* &quot;-&quot;??_);_(@_)">
                  <c:v>110</c:v>
                </c:pt>
                <c:pt idx="39" formatCode="_(* #,##0.00_);_(* \(#,##0.00\);_(* &quot;-&quot;??_);_(@_)">
                  <c:v>112</c:v>
                </c:pt>
                <c:pt idx="40" formatCode="_(* #,##0.00_);_(* \(#,##0.00\);_(* &quot;-&quot;??_);_(@_)">
                  <c:v>90</c:v>
                </c:pt>
                <c:pt idx="41" formatCode="_(* #,##0.00_);_(* \(#,##0.00\);_(* &quot;-&quot;??_);_(@_)">
                  <c:v>54</c:v>
                </c:pt>
                <c:pt idx="42" formatCode="_(* #,##0.00_);_(* \(#,##0.00\);_(* &quot;-&quot;??_);_(@_)">
                  <c:v>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525-4CE5-B28A-8C0433BDEA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0528256"/>
        <c:axId val="290534144"/>
      </c:lineChart>
      <c:catAx>
        <c:axId val="29052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60000"/>
          <a:lstStyle/>
          <a:p>
            <a:pPr>
              <a:defRPr sz="800"/>
            </a:pPr>
            <a:endParaRPr lang="en-US"/>
          </a:p>
        </c:txPr>
        <c:crossAx val="290534144"/>
        <c:crosses val="autoZero"/>
        <c:auto val="1"/>
        <c:lblAlgn val="ctr"/>
        <c:lblOffset val="100"/>
        <c:noMultiLvlLbl val="0"/>
      </c:catAx>
      <c:valAx>
        <c:axId val="290534144"/>
        <c:scaling>
          <c:orientation val="minMax"/>
          <c:max val="130"/>
          <c:min val="50"/>
        </c:scaling>
        <c:delete val="0"/>
        <c:axPos val="l"/>
        <c:numFmt formatCode="#,##0" sourceLinked="0"/>
        <c:majorTickMark val="out"/>
        <c:minorTickMark val="none"/>
        <c:tickLblPos val="nextTo"/>
        <c:crossAx val="290528256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408658052358839"/>
          <c:y val="1.5959144589849983E-2"/>
          <c:w val="0.69523836977351816"/>
          <c:h val="0.9518801198415798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2020 Expectations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14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1-A787-476D-9C40-CC97EF3F9F57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Trade Shows</c:v>
                </c:pt>
                <c:pt idx="1">
                  <c:v>Sporting events</c:v>
                </c:pt>
                <c:pt idx="2">
                  <c:v>Hospitality (Restaurants/Travel/Lodging)</c:v>
                </c:pt>
                <c:pt idx="3">
                  <c:v>Retail</c:v>
                </c:pt>
                <c:pt idx="4">
                  <c:v>Associations/Clubs/Civic Groups</c:v>
                </c:pt>
                <c:pt idx="5">
                  <c:v>Non-profits (other than political)</c:v>
                </c:pt>
                <c:pt idx="6">
                  <c:v>Automotive</c:v>
                </c:pt>
                <c:pt idx="7">
                  <c:v>Education</c:v>
                </c:pt>
                <c:pt idx="8">
                  <c:v>Ad Agencies/Marketing Companies</c:v>
                </c:pt>
                <c:pt idx="9">
                  <c:v>Maunfacturing/Distribution</c:v>
                </c:pt>
                <c:pt idx="10">
                  <c:v>Finance/Insurance</c:v>
                </c:pt>
                <c:pt idx="11">
                  <c:v>Technology</c:v>
                </c:pt>
                <c:pt idx="12">
                  <c:v>Political campaigns</c:v>
                </c:pt>
                <c:pt idx="13">
                  <c:v>Construction</c:v>
                </c:pt>
                <c:pt idx="14">
                  <c:v>Health/Medical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-0.55649999999999999</c:v>
                </c:pt>
                <c:pt idx="1">
                  <c:v>-0.5333</c:v>
                </c:pt>
                <c:pt idx="2">
                  <c:v>-0.39399999999999996</c:v>
                </c:pt>
                <c:pt idx="3">
                  <c:v>-0.34189999999999998</c:v>
                </c:pt>
                <c:pt idx="4">
                  <c:v>-0.32719999999999999</c:v>
                </c:pt>
                <c:pt idx="5">
                  <c:v>-0.26500000000000001</c:v>
                </c:pt>
                <c:pt idx="6">
                  <c:v>-0.22489999999999999</c:v>
                </c:pt>
                <c:pt idx="7">
                  <c:v>-0.218</c:v>
                </c:pt>
                <c:pt idx="8">
                  <c:v>-0.21479999999999999</c:v>
                </c:pt>
                <c:pt idx="9">
                  <c:v>-0.1082</c:v>
                </c:pt>
                <c:pt idx="10">
                  <c:v>-9.6600000000000005E-2</c:v>
                </c:pt>
                <c:pt idx="11">
                  <c:v>-6.0199999999999997E-2</c:v>
                </c:pt>
                <c:pt idx="12">
                  <c:v>-4.1900000000000007E-2</c:v>
                </c:pt>
                <c:pt idx="13">
                  <c:v>-4.0199999999999993E-2</c:v>
                </c:pt>
                <c:pt idx="14">
                  <c:v>0.28190000000000004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87-476D-9C40-CC97EF3F9F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8634752"/>
        <c:axId val="158611328"/>
      </c:barChart>
      <c:valAx>
        <c:axId val="1586113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8634752"/>
        <c:crosses val="autoZero"/>
        <c:crossBetween val="between"/>
      </c:valAx>
      <c:catAx>
        <c:axId val="158634752"/>
        <c:scaling>
          <c:orientation val="minMax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1100" b="1"/>
            </a:pPr>
            <a:endParaRPr lang="en-US"/>
          </a:p>
        </c:txPr>
        <c:crossAx val="158611328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FCFEA-6986-1B41-AC06-D075729BD913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8E3F25-8886-9941-BE69-EB57AFD5A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688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756AC7E-C1BC-F240-B776-07BD45CF2B1C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486BF4-3C18-DD4F-964A-4D5ABA3FB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872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756AC7E-C1BC-F240-B776-07BD45CF2B1C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486BF4-3C18-DD4F-964A-4D5ABA3FB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523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756AC7E-C1BC-F240-B776-07BD45CF2B1C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486BF4-3C18-DD4F-964A-4D5ABA3FB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341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34C6-AB75-4F46-A591-D6DB6D55C69A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11DE-A46A-BD43-8E13-8F9F6EF85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277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34C6-AB75-4F46-A591-D6DB6D55C69A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11DE-A46A-BD43-8E13-8F9F6EF85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258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34C6-AB75-4F46-A591-D6DB6D55C69A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11DE-A46A-BD43-8E13-8F9F6EF85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4651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34C6-AB75-4F46-A591-D6DB6D55C69A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11DE-A46A-BD43-8E13-8F9F6EF85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4489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34C6-AB75-4F46-A591-D6DB6D55C69A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11DE-A46A-BD43-8E13-8F9F6EF85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9555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34C6-AB75-4F46-A591-D6DB6D55C69A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11DE-A46A-BD43-8E13-8F9F6EF85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355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34C6-AB75-4F46-A591-D6DB6D55C69A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11DE-A46A-BD43-8E13-8F9F6EF85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7070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34C6-AB75-4F46-A591-D6DB6D55C69A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11DE-A46A-BD43-8E13-8F9F6EF85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807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756AC7E-C1BC-F240-B776-07BD45CF2B1C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486BF4-3C18-DD4F-964A-4D5ABA3FB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5642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34C6-AB75-4F46-A591-D6DB6D55C69A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11DE-A46A-BD43-8E13-8F9F6EF85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6564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34C6-AB75-4F46-A591-D6DB6D55C69A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11DE-A46A-BD43-8E13-8F9F6EF85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9771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34C6-AB75-4F46-A591-D6DB6D55C69A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11DE-A46A-BD43-8E13-8F9F6EF85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2765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34C6-AB75-4F46-A591-D6DB6D55C69A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11DE-A46A-BD43-8E13-8F9F6EF85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7844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F1D1-780D-8B41-AFF1-186801CDA6A5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F6CC5-18BA-944C-A357-DD9E372B6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877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F1D1-780D-8B41-AFF1-186801CDA6A5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F6CC5-18BA-944C-A357-DD9E372B6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4962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F1D1-780D-8B41-AFF1-186801CDA6A5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F6CC5-18BA-944C-A357-DD9E372B6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2284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F1D1-780D-8B41-AFF1-186801CDA6A5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F6CC5-18BA-944C-A357-DD9E372B6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2355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F1D1-780D-8B41-AFF1-186801CDA6A5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F6CC5-18BA-944C-A357-DD9E372B6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2747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F1D1-780D-8B41-AFF1-186801CDA6A5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F6CC5-18BA-944C-A357-DD9E372B6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377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756AC7E-C1BC-F240-B776-07BD45CF2B1C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486BF4-3C18-DD4F-964A-4D5ABA3FB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0002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F1D1-780D-8B41-AFF1-186801CDA6A5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F6CC5-18BA-944C-A357-DD9E372B6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285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F1D1-780D-8B41-AFF1-186801CDA6A5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F6CC5-18BA-944C-A357-DD9E372B6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4299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F1D1-780D-8B41-AFF1-186801CDA6A5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F6CC5-18BA-944C-A357-DD9E372B6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1153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F1D1-780D-8B41-AFF1-186801CDA6A5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F6CC5-18BA-944C-A357-DD9E372B6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007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F1D1-780D-8B41-AFF1-186801CDA6A5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F6CC5-18BA-944C-A357-DD9E372B6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222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756AC7E-C1BC-F240-B776-07BD45CF2B1C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486BF4-3C18-DD4F-964A-4D5ABA3FB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651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756AC7E-C1BC-F240-B776-07BD45CF2B1C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486BF4-3C18-DD4F-964A-4D5ABA3FB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677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756AC7E-C1BC-F240-B776-07BD45CF2B1C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486BF4-3C18-DD4F-964A-4D5ABA3FB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470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756AC7E-C1BC-F240-B776-07BD45CF2B1C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486BF4-3C18-DD4F-964A-4D5ABA3FB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17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756AC7E-C1BC-F240-B776-07BD45CF2B1C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486BF4-3C18-DD4F-964A-4D5ABA3FB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60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756AC7E-C1BC-F240-B776-07BD45CF2B1C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486BF4-3C18-DD4F-964A-4D5ABA3FB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397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SI ESOTW Footer Full Color.eps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82" y="4086889"/>
            <a:ext cx="8534711" cy="91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306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934C6-AB75-4F46-A591-D6DB6D55C69A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C11DE-A46A-BD43-8E13-8F9F6EF85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447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CF1D1-780D-8B41-AFF1-186801CDA6A5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F6CC5-18BA-944C-A357-DD9E372B6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045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hyperlink" Target="mailto:nkucsma@asicentral.com" TargetMode="External"/><Relationship Id="rId4" Type="http://schemas.openxmlformats.org/officeDocument/2006/relationships/hyperlink" Target="mailto:CMittica@asicentral.co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5141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2400"/>
            <a:ext cx="8839200" cy="481599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369597" y="3518007"/>
            <a:ext cx="240482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Deep Dive</a:t>
            </a:r>
          </a:p>
          <a:p>
            <a:pPr algn="ctr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C.J. Mittica</a:t>
            </a:r>
          </a:p>
          <a:p>
            <a:pPr algn="ctr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Nate Kucsma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3F366E-A227-4F2D-B857-2EA9C0B62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9525" y="449391"/>
            <a:ext cx="2664949" cy="291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38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1173119-489D-4C42-B28C-38DF47B2A936}"/>
              </a:ext>
            </a:extLst>
          </p:cNvPr>
          <p:cNvSpPr txBox="1"/>
          <p:nvPr/>
        </p:nvSpPr>
        <p:spPr>
          <a:xfrm>
            <a:off x="594804" y="1329060"/>
            <a:ext cx="79543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 Impressions</a:t>
            </a:r>
          </a:p>
          <a:p>
            <a:pPr algn="ctr"/>
            <a:r>
              <a:rPr lang="en-US" sz="6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-PPE-</a:t>
            </a:r>
          </a:p>
        </p:txBody>
      </p:sp>
    </p:spTree>
    <p:extLst>
      <p:ext uri="{BB962C8B-B14F-4D97-AF65-F5344CB8AC3E}">
        <p14:creationId xmlns:p14="http://schemas.microsoft.com/office/powerpoint/2010/main" val="840210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4A97D82-078A-C547-A470-F9B47ACB5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391" y="774023"/>
            <a:ext cx="6968248" cy="320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49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BFDB5C-8E06-FD47-91AE-C19C3EA23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687" y="337226"/>
            <a:ext cx="8000625" cy="367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170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DA66CD-4557-D446-BE40-3C2DC9FED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320" y="492867"/>
            <a:ext cx="7725200" cy="355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884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736FBF-415E-EE40-B185-1AAFE24BF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140" y="324256"/>
            <a:ext cx="8194209" cy="376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601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4A6BA2-3E27-3546-AF95-805E60279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36" y="415047"/>
            <a:ext cx="7905728" cy="363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415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1173119-489D-4C42-B28C-38DF47B2A936}"/>
              </a:ext>
            </a:extLst>
          </p:cNvPr>
          <p:cNvSpPr txBox="1"/>
          <p:nvPr/>
        </p:nvSpPr>
        <p:spPr>
          <a:xfrm>
            <a:off x="594804" y="1706431"/>
            <a:ext cx="7954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ESP Data</a:t>
            </a:r>
          </a:p>
        </p:txBody>
      </p:sp>
    </p:spTree>
    <p:extLst>
      <p:ext uri="{BB962C8B-B14F-4D97-AF65-F5344CB8AC3E}">
        <p14:creationId xmlns:p14="http://schemas.microsoft.com/office/powerpoint/2010/main" val="3260133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2307CBE-FF32-C347-B68A-BA29BE34C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914" y="203996"/>
            <a:ext cx="5804172" cy="432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4070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1BE3A34-6C64-A741-BFF8-25419A6488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94" y="758756"/>
            <a:ext cx="8782857" cy="275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8361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1173119-489D-4C42-B28C-38DF47B2A936}"/>
              </a:ext>
            </a:extLst>
          </p:cNvPr>
          <p:cNvSpPr txBox="1"/>
          <p:nvPr/>
        </p:nvSpPr>
        <p:spPr>
          <a:xfrm>
            <a:off x="594804" y="1706431"/>
            <a:ext cx="7954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Political Polling</a:t>
            </a:r>
          </a:p>
        </p:txBody>
      </p:sp>
    </p:spTree>
    <p:extLst>
      <p:ext uri="{BB962C8B-B14F-4D97-AF65-F5344CB8AC3E}">
        <p14:creationId xmlns:p14="http://schemas.microsoft.com/office/powerpoint/2010/main" val="510330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1173119-489D-4C42-B28C-38DF47B2A936}"/>
              </a:ext>
            </a:extLst>
          </p:cNvPr>
          <p:cNvSpPr txBox="1"/>
          <p:nvPr/>
        </p:nvSpPr>
        <p:spPr>
          <a:xfrm>
            <a:off x="594804" y="1619345"/>
            <a:ext cx="7954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Industry Sales</a:t>
            </a:r>
          </a:p>
        </p:txBody>
      </p:sp>
    </p:spTree>
    <p:extLst>
      <p:ext uri="{BB962C8B-B14F-4D97-AF65-F5344CB8AC3E}">
        <p14:creationId xmlns:p14="http://schemas.microsoft.com/office/powerpoint/2010/main" val="11661863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rvey: Promo Favors Trump Second Term">
            <a:extLst>
              <a:ext uri="{FF2B5EF4-FFF2-40B4-BE49-F238E27FC236}">
                <a16:creationId xmlns:a16="http://schemas.microsoft.com/office/drawing/2014/main" id="{AC310208-E921-4AAB-9136-1A1DBC11F64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180975"/>
            <a:ext cx="4152900" cy="4152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41197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rvey: Promo Favors Trump Second Term">
            <a:extLst>
              <a:ext uri="{FF2B5EF4-FFF2-40B4-BE49-F238E27FC236}">
                <a16:creationId xmlns:a16="http://schemas.microsoft.com/office/drawing/2014/main" id="{E8FB5301-0051-47C4-9AA8-81B554C17C2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614" y="314326"/>
            <a:ext cx="7407572" cy="34861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46784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rvey: Promo Favors Trump Second Term">
            <a:extLst>
              <a:ext uri="{FF2B5EF4-FFF2-40B4-BE49-F238E27FC236}">
                <a16:creationId xmlns:a16="http://schemas.microsoft.com/office/drawing/2014/main" id="{FA46E02F-8EAA-4D5A-B555-FB547D375C7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81" y="419099"/>
            <a:ext cx="7162838" cy="32194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91841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rvey: Promo Favors Trump Second Term">
            <a:extLst>
              <a:ext uri="{FF2B5EF4-FFF2-40B4-BE49-F238E27FC236}">
                <a16:creationId xmlns:a16="http://schemas.microsoft.com/office/drawing/2014/main" id="{3EBCBE48-044F-47F2-A31F-E9175ACF1ED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2" y="209551"/>
            <a:ext cx="8490856" cy="37147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44404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rvey: Promo Favors Trump Second Term">
            <a:extLst>
              <a:ext uri="{FF2B5EF4-FFF2-40B4-BE49-F238E27FC236}">
                <a16:creationId xmlns:a16="http://schemas.microsoft.com/office/drawing/2014/main" id="{06AB22DA-4D10-46EB-A0AA-066D0A3D199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876" y="123826"/>
            <a:ext cx="4281748" cy="4324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31221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9EC589A-0E34-47EF-8DDA-79B30714F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5" y="190501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CC3F1CA-0FF1-4BB8-837E-F06F7AA1E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5" y="2362200"/>
            <a:ext cx="1647824" cy="164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95D625F-BCE6-4714-AE89-DC3689F20C3B}"/>
              </a:ext>
            </a:extLst>
          </p:cNvPr>
          <p:cNvSpPr txBox="1"/>
          <p:nvPr/>
        </p:nvSpPr>
        <p:spPr>
          <a:xfrm>
            <a:off x="4572000" y="827270"/>
            <a:ext cx="2536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CMittica@asicentral.com</a:t>
            </a:r>
            <a:endParaRPr lang="en-US" dirty="0"/>
          </a:p>
          <a:p>
            <a:r>
              <a:rPr lang="en-US" dirty="0"/>
              <a:t>@</a:t>
            </a:r>
            <a:r>
              <a:rPr lang="en-US" dirty="0" err="1"/>
              <a:t>CJ_ASIEditor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D6CA3A-8B38-41C7-82DA-21B08B1E7666}"/>
              </a:ext>
            </a:extLst>
          </p:cNvPr>
          <p:cNvSpPr txBox="1"/>
          <p:nvPr/>
        </p:nvSpPr>
        <p:spPr>
          <a:xfrm>
            <a:off x="4572000" y="2781300"/>
            <a:ext cx="25806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nkucsma@asicentral.com</a:t>
            </a:r>
            <a:endParaRPr lang="en-US" dirty="0"/>
          </a:p>
          <a:p>
            <a:r>
              <a:rPr lang="en-US" dirty="0"/>
              <a:t>@Nate_Kucsma_ASI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B49579-E4F8-498F-90C5-DB46E6E8431C}"/>
              </a:ext>
            </a:extLst>
          </p:cNvPr>
          <p:cNvSpPr txBox="1"/>
          <p:nvPr/>
        </p:nvSpPr>
        <p:spPr>
          <a:xfrm>
            <a:off x="4572000" y="1979421"/>
            <a:ext cx="3099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www.asicentral.com/research</a:t>
            </a:r>
          </a:p>
        </p:txBody>
      </p:sp>
    </p:spTree>
    <p:extLst>
      <p:ext uri="{BB962C8B-B14F-4D97-AF65-F5344CB8AC3E}">
        <p14:creationId xmlns:p14="http://schemas.microsoft.com/office/powerpoint/2010/main" val="2881976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waterfall chart&#10;&#10;Description automatically generated">
            <a:extLst>
              <a:ext uri="{FF2B5EF4-FFF2-40B4-BE49-F238E27FC236}">
                <a16:creationId xmlns:a16="http://schemas.microsoft.com/office/drawing/2014/main" id="{1602CB09-27EA-4CB5-914B-2215EB1E0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445" y="492114"/>
            <a:ext cx="6483455" cy="363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0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38E8CF-D0F5-B740-B8B3-2B86ED83BB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806" y="202255"/>
            <a:ext cx="6091947" cy="419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149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5E3677-F0FC-A84B-B902-45274ADA8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082" y="181583"/>
            <a:ext cx="5396859" cy="39624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E29FC9C-260C-464C-869A-783E3EF6AC45}"/>
              </a:ext>
            </a:extLst>
          </p:cNvPr>
          <p:cNvSpPr/>
          <p:nvPr/>
        </p:nvSpPr>
        <p:spPr>
          <a:xfrm>
            <a:off x="7170941" y="1099065"/>
            <a:ext cx="319597" cy="319597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A87C2D-F57A-4ECD-8D88-5349595FF73E}"/>
              </a:ext>
            </a:extLst>
          </p:cNvPr>
          <p:cNvSpPr/>
          <p:nvPr/>
        </p:nvSpPr>
        <p:spPr>
          <a:xfrm>
            <a:off x="7170941" y="1784124"/>
            <a:ext cx="319597" cy="31959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180EE5-C96E-4843-914A-FDD202319629}"/>
              </a:ext>
            </a:extLst>
          </p:cNvPr>
          <p:cNvSpPr txBox="1"/>
          <p:nvPr/>
        </p:nvSpPr>
        <p:spPr>
          <a:xfrm>
            <a:off x="7528262" y="1074197"/>
            <a:ext cx="1048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Decrease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E946F5-D49B-43FC-A368-7C755EB3FE88}"/>
              </a:ext>
            </a:extLst>
          </p:cNvPr>
          <p:cNvSpPr txBox="1"/>
          <p:nvPr/>
        </p:nvSpPr>
        <p:spPr>
          <a:xfrm>
            <a:off x="7528262" y="1759256"/>
            <a:ext cx="1250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Unchanged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FD11916-7547-434F-92BF-E6CFD95956B2}"/>
              </a:ext>
            </a:extLst>
          </p:cNvPr>
          <p:cNvGrpSpPr/>
          <p:nvPr/>
        </p:nvGrpSpPr>
        <p:grpSpPr>
          <a:xfrm>
            <a:off x="7170941" y="2399925"/>
            <a:ext cx="1327651" cy="369332"/>
            <a:chOff x="7170941" y="2399925"/>
            <a:chExt cx="1327651" cy="36933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A2C437A-7574-49FC-9A0B-1835359A76AC}"/>
                </a:ext>
              </a:extLst>
            </p:cNvPr>
            <p:cNvSpPr/>
            <p:nvPr/>
          </p:nvSpPr>
          <p:spPr>
            <a:xfrm>
              <a:off x="7170941" y="2424793"/>
              <a:ext cx="319597" cy="319597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833463D-6103-4616-BD01-9DF0A26C7489}"/>
                </a:ext>
              </a:extLst>
            </p:cNvPr>
            <p:cNvSpPr txBox="1"/>
            <p:nvPr/>
          </p:nvSpPr>
          <p:spPr>
            <a:xfrm>
              <a:off x="7528262" y="2399925"/>
              <a:ext cx="9703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Increase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7250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F19351EA-DFE5-4E5C-8036-AC69445F7CF8}"/>
              </a:ext>
            </a:extLst>
          </p:cNvPr>
          <p:cNvGrpSpPr/>
          <p:nvPr/>
        </p:nvGrpSpPr>
        <p:grpSpPr>
          <a:xfrm>
            <a:off x="735365" y="807720"/>
            <a:ext cx="8311232" cy="2881136"/>
            <a:chOff x="838200" y="2514600"/>
            <a:chExt cx="7772399" cy="2667000"/>
          </a:xfrm>
          <a:gradFill flip="none" rotWithShape="1">
            <a:gsLst>
              <a:gs pos="0">
                <a:srgbClr val="FF0000"/>
              </a:gs>
              <a:gs pos="63000">
                <a:srgbClr val="FFFF00"/>
              </a:gs>
              <a:gs pos="100000">
                <a:srgbClr val="00B050"/>
              </a:gs>
            </a:gsLst>
            <a:lin ang="16200000" scaled="1"/>
            <a:tileRect/>
          </a:gra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A3DB32C-2749-4F9C-9159-82E671BFDF48}"/>
                </a:ext>
              </a:extLst>
            </p:cNvPr>
            <p:cNvSpPr/>
            <p:nvPr/>
          </p:nvSpPr>
          <p:spPr>
            <a:xfrm>
              <a:off x="838200" y="3810000"/>
              <a:ext cx="7772399" cy="137160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FFF3B27-0EAC-4A49-83CC-C4F9A46C4D0A}"/>
                </a:ext>
              </a:extLst>
            </p:cNvPr>
            <p:cNvSpPr/>
            <p:nvPr/>
          </p:nvSpPr>
          <p:spPr>
            <a:xfrm>
              <a:off x="838200" y="2514600"/>
              <a:ext cx="7772399" cy="137160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1F76F75D-2196-4BF2-B0E8-C9C0D869BA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4630864"/>
              </p:ext>
            </p:extLst>
          </p:nvPr>
        </p:nvGraphicFramePr>
        <p:xfrm>
          <a:off x="97403" y="476250"/>
          <a:ext cx="88011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8BE2B0FC-123B-4714-9B83-009227DC33B2}"/>
              </a:ext>
            </a:extLst>
          </p:cNvPr>
          <p:cNvSpPr/>
          <p:nvPr/>
        </p:nvSpPr>
        <p:spPr>
          <a:xfrm>
            <a:off x="2697961" y="199251"/>
            <a:ext cx="37480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2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Counselor Confidence Index</a:t>
            </a:r>
          </a:p>
        </p:txBody>
      </p:sp>
    </p:spTree>
    <p:extLst>
      <p:ext uri="{BB962C8B-B14F-4D97-AF65-F5344CB8AC3E}">
        <p14:creationId xmlns:p14="http://schemas.microsoft.com/office/powerpoint/2010/main" val="145483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9072F5-FEB8-A047-AA19-066BED72E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737" y="401967"/>
            <a:ext cx="7310606" cy="376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703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B2F157B5-4685-454B-8FD5-A77F605D4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624" y="503099"/>
            <a:ext cx="7412751" cy="391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226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653AD283-926B-4558-8684-EDCC293DE3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4052895"/>
              </p:ext>
            </p:extLst>
          </p:nvPr>
        </p:nvGraphicFramePr>
        <p:xfrm>
          <a:off x="1495425" y="582295"/>
          <a:ext cx="5943600" cy="3978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AB31555B-4D38-4E79-B87C-603EE3A38901}"/>
              </a:ext>
            </a:extLst>
          </p:cNvPr>
          <p:cNvSpPr/>
          <p:nvPr/>
        </p:nvSpPr>
        <p:spPr>
          <a:xfrm>
            <a:off x="1813934" y="36646"/>
            <a:ext cx="53065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6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400" u="sng" dirty="0"/>
              <a:t>Industry Sales Outlook for 2020 vs. 2019</a:t>
            </a:r>
          </a:p>
        </p:txBody>
      </p:sp>
    </p:spTree>
    <p:extLst>
      <p:ext uri="{BB962C8B-B14F-4D97-AF65-F5344CB8AC3E}">
        <p14:creationId xmlns:p14="http://schemas.microsoft.com/office/powerpoint/2010/main" val="26260832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63</Words>
  <Application>Microsoft Office PowerPoint</Application>
  <PresentationFormat>On-screen Show (16:9)</PresentationFormat>
  <Paragraphs>20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Verdana</vt:lpstr>
      <vt:lpstr>Office Theme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C.J. Mittica</dc:creator>
  <cp:lastModifiedBy>C.J. Mittica</cp:lastModifiedBy>
  <cp:revision>4</cp:revision>
  <dcterms:created xsi:type="dcterms:W3CDTF">2020-10-20T13:10:09Z</dcterms:created>
  <dcterms:modified xsi:type="dcterms:W3CDTF">2020-10-22T12:00:16Z</dcterms:modified>
</cp:coreProperties>
</file>